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15"/>
  </p:notesMasterIdLst>
  <p:sldIdLst>
    <p:sldId id="256" r:id="rId2"/>
    <p:sldId id="259" r:id="rId3"/>
    <p:sldId id="261" r:id="rId4"/>
    <p:sldId id="265" r:id="rId5"/>
    <p:sldId id="266" r:id="rId6"/>
    <p:sldId id="311" r:id="rId7"/>
    <p:sldId id="267" r:id="rId8"/>
    <p:sldId id="260" r:id="rId9"/>
    <p:sldId id="258" r:id="rId10"/>
    <p:sldId id="262" r:id="rId11"/>
    <p:sldId id="263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5707"/>
  </p:normalViewPr>
  <p:slideViewPr>
    <p:cSldViewPr snapToGrid="0" snapToObjects="1">
      <p:cViewPr varScale="1">
        <p:scale>
          <a:sx n="85" d="100"/>
          <a:sy n="85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5637-00F6-E44D-800D-CA5339C8171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F14E-DE4D-6D41-8704-91F12FDFC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598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048267-68B2-5947-B9CC-38AEB7787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D5EEBC-6827-FA4A-8DE1-0DF061DCC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BE78357-4A8E-0845-8A27-E277842AC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CA573-A28D-EA4D-B935-D6A605EEA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27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1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0023" y="719528"/>
            <a:ext cx="7807377" cy="2252272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CSI 201 </a:t>
            </a:r>
            <a:b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Skills Lab 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0023" y="3688830"/>
            <a:ext cx="8223354" cy="2514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Lumbar Puncture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endParaRPr lang="en-US" sz="2400" dirty="0">
              <a:latin typeface="Calisto MT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endParaRPr lang="en-US" sz="2400" dirty="0">
              <a:latin typeface="Calisto MT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Daryl P. Lofaso, P</a:t>
            </a:r>
            <a:r>
              <a:rPr lang="en-US" cap="none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h</a:t>
            </a:r>
            <a:r>
              <a:rPr lang="en-US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.D.,</a:t>
            </a:r>
            <a:r>
              <a:rPr lang="en-US" dirty="0" err="1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M.E</a:t>
            </a:r>
            <a:r>
              <a:rPr lang="en-US" cap="none" dirty="0" err="1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cap="none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, RRT</a:t>
            </a:r>
            <a:endParaRPr lang="en-US" sz="2400" dirty="0">
              <a:solidFill>
                <a:schemeClr val="tx1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3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35465" y="722541"/>
            <a:ext cx="5050151" cy="1106259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Culture Tubes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420" y="2097889"/>
            <a:ext cx="10244242" cy="404807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u="sng" dirty="0">
                <a:latin typeface="Calisto MT" charset="0"/>
                <a:ea typeface="ＭＳ Ｐゴシック" charset="0"/>
                <a:cs typeface="ＭＳ Ｐゴシック" charset="0"/>
              </a:rPr>
              <a:t>Tube 1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: Gram stain, (AFB, fungal)</a:t>
            </a:r>
          </a:p>
          <a:p>
            <a:pPr eaLnBrk="1" hangingPunct="1"/>
            <a:r>
              <a:rPr lang="en-US" sz="3600" u="sng" dirty="0">
                <a:latin typeface="Calisto MT" charset="0"/>
                <a:ea typeface="ＭＳ Ｐゴシック" charset="0"/>
                <a:cs typeface="ＭＳ Ｐゴシック" charset="0"/>
              </a:rPr>
              <a:t>Tube 2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: Glucose and Protein</a:t>
            </a:r>
          </a:p>
          <a:p>
            <a:pPr eaLnBrk="1" hangingPunct="1"/>
            <a:r>
              <a:rPr lang="en-US" sz="3600" u="sng" dirty="0">
                <a:latin typeface="Calisto MT" charset="0"/>
                <a:ea typeface="ＭＳ Ｐゴシック" charset="0"/>
                <a:cs typeface="ＭＳ Ｐゴシック" charset="0"/>
              </a:rPr>
              <a:t>Tube 3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: Cell count (RBC, WBC with differentials)</a:t>
            </a:r>
          </a:p>
          <a:p>
            <a:pPr eaLnBrk="1" hangingPunct="1"/>
            <a:r>
              <a:rPr lang="en-US" sz="3600" u="sng" dirty="0">
                <a:latin typeface="Calisto MT" charset="0"/>
                <a:ea typeface="ＭＳ Ｐゴシック" charset="0"/>
                <a:cs typeface="ＭＳ Ｐゴシック" charset="0"/>
              </a:rPr>
              <a:t>Tube 4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: Hold for possible (VDRL, India ink, electrophoresis, antigen panel)</a:t>
            </a:r>
          </a:p>
          <a:p>
            <a:pPr marL="0" indent="0" eaLnBrk="1" hangingPunct="1">
              <a:buNone/>
            </a:pPr>
            <a:r>
              <a:rPr lang="en-US" sz="2400" i="1" dirty="0">
                <a:latin typeface="Calisto MT" charset="0"/>
                <a:ea typeface="ＭＳ Ｐゴシック" charset="0"/>
                <a:cs typeface="ＭＳ Ｐゴシック" charset="0"/>
              </a:rPr>
              <a:t>* (Tube sequence may varies per hospital)</a:t>
            </a:r>
          </a:p>
        </p:txBody>
      </p:sp>
    </p:spTree>
    <p:extLst>
      <p:ext uri="{BB962C8B-B14F-4D97-AF65-F5344CB8AC3E}">
        <p14:creationId xmlns:p14="http://schemas.microsoft.com/office/powerpoint/2010/main" val="270561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6280" y="794479"/>
            <a:ext cx="7300210" cy="1049311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Complications to LP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115" y="2007948"/>
            <a:ext cx="8946541" cy="4195481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Spinal Headache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Trauma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Herniation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Infection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Hemorrhage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Bloody Tap</a:t>
            </a:r>
          </a:p>
        </p:txBody>
      </p:sp>
    </p:spTree>
    <p:extLst>
      <p:ext uri="{BB962C8B-B14F-4D97-AF65-F5344CB8AC3E}">
        <p14:creationId xmlns:p14="http://schemas.microsoft.com/office/powerpoint/2010/main" val="384453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3437" y="373453"/>
            <a:ext cx="7881807" cy="1710180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Invasive/Non-Invasive Procedure Note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4084" y="2415915"/>
            <a:ext cx="8740515" cy="38649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Proper Patient Identification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Site Verification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Pre / Post Medication for pain control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Intra / Post procedure monitoring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Complications, if any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Management of Complications</a:t>
            </a:r>
          </a:p>
        </p:txBody>
      </p:sp>
    </p:spTree>
    <p:extLst>
      <p:ext uri="{BB962C8B-B14F-4D97-AF65-F5344CB8AC3E}">
        <p14:creationId xmlns:p14="http://schemas.microsoft.com/office/powerpoint/2010/main" val="210591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07483" y="710784"/>
            <a:ext cx="762687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Universal Precautions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9154" y="2057400"/>
            <a:ext cx="9863528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rPr>
              <a:t>All Patients are potentially infectious.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rPr>
              <a:t>Good Handwashing is the key to reducing nosocomial infections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rPr>
              <a:t>Wash before and after patient contact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rPr>
              <a:t>Wear a mask, eye protection, face shield, and gown when needed</a:t>
            </a:r>
          </a:p>
          <a:p>
            <a:pPr eaLnBrk="1" hangingPunct="1">
              <a:buFont typeface="Wingdings" charset="0"/>
              <a:buNone/>
            </a:pPr>
            <a:endParaRPr lang="en-US" sz="3600" dirty="0">
              <a:solidFill>
                <a:schemeClr val="tx2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0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0615" y="741418"/>
            <a:ext cx="9165433" cy="982452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Indications for Lumbar Puncture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8875" y="2263515"/>
            <a:ext cx="10353689" cy="39574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To obtain CSF for Laboratory Examination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Administer Medications into subarachnoid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Perform Myelography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Measure ICP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err="1">
                <a:latin typeface="Calisto MT" charset="0"/>
                <a:ea typeface="ＭＳ Ｐゴシック" charset="0"/>
                <a:cs typeface="ＭＳ Ｐゴシック" charset="0"/>
              </a:rPr>
              <a:t>Dx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 CNS infections  and Inflammatory Diseases</a:t>
            </a:r>
          </a:p>
        </p:txBody>
      </p:sp>
    </p:spTree>
    <p:extLst>
      <p:ext uri="{BB962C8B-B14F-4D97-AF65-F5344CB8AC3E}">
        <p14:creationId xmlns:p14="http://schemas.microsoft.com/office/powerpoint/2010/main" val="161595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91939" y="700591"/>
            <a:ext cx="7064729" cy="1008288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LP Contraindications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4007" y="1981200"/>
            <a:ext cx="8620594" cy="3276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Infections at puncture site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Suspected CNS mass lesion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Increased ICP (relative)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Coagulation disorder (relative)</a:t>
            </a:r>
          </a:p>
        </p:txBody>
      </p:sp>
    </p:spTree>
    <p:extLst>
      <p:ext uri="{BB962C8B-B14F-4D97-AF65-F5344CB8AC3E}">
        <p14:creationId xmlns:p14="http://schemas.microsoft.com/office/powerpoint/2010/main" val="230067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47026" y="799424"/>
            <a:ext cx="7607743" cy="953176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Lumbar Puncture Checklist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9193" y="1752600"/>
            <a:ext cx="10043410" cy="46482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Check the indications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Know the risks and how to deal with serious complications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Explain the issues to the patient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Check for allergy to lidocaine or iodine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Consider bleeding tendency / risks</a:t>
            </a:r>
          </a:p>
        </p:txBody>
      </p:sp>
    </p:spTree>
    <p:extLst>
      <p:ext uri="{BB962C8B-B14F-4D97-AF65-F5344CB8AC3E}">
        <p14:creationId xmlns:p14="http://schemas.microsoft.com/office/powerpoint/2010/main" val="378699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7944" y="771398"/>
            <a:ext cx="8332033" cy="892512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Lumbar Puncture Equipment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840" y="1936229"/>
            <a:ext cx="9684243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Consent form (Signed)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Lab request forms and specimen bottles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Sterile Gloves, sterile gown, mask &amp; eye protection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Local anesthetic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LP Tray</a:t>
            </a:r>
          </a:p>
        </p:txBody>
      </p:sp>
    </p:spTree>
    <p:extLst>
      <p:ext uri="{BB962C8B-B14F-4D97-AF65-F5344CB8AC3E}">
        <p14:creationId xmlns:p14="http://schemas.microsoft.com/office/powerpoint/2010/main" val="256424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2894637" y="270471"/>
            <a:ext cx="6234374" cy="902746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Lumbar Puncture</a:t>
            </a:r>
          </a:p>
        </p:txBody>
      </p:sp>
      <p:pic>
        <p:nvPicPr>
          <p:cNvPr id="20483" name="Picture 4" descr="fig6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" t="2319" r="2216" b="6956"/>
          <a:stretch>
            <a:fillRect/>
          </a:stretch>
        </p:blipFill>
        <p:spPr>
          <a:xfrm>
            <a:off x="5836462" y="1355464"/>
            <a:ext cx="4909279" cy="5361379"/>
          </a:xfrm>
          <a:noFill/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524655" y="1355464"/>
            <a:ext cx="519035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alisto MT" charset="0"/>
              </a:rPr>
              <a:t>What structures or layers with the needle pass through before reaching the </a:t>
            </a:r>
            <a:r>
              <a:rPr lang="en-US" sz="1800" b="1" dirty="0" err="1">
                <a:solidFill>
                  <a:schemeClr val="tx2"/>
                </a:solidFill>
                <a:latin typeface="Calisto MT" charset="0"/>
              </a:rPr>
              <a:t>subarahnoid</a:t>
            </a:r>
            <a:r>
              <a:rPr lang="en-US" sz="1800" b="1" dirty="0">
                <a:solidFill>
                  <a:schemeClr val="tx2"/>
                </a:solidFill>
                <a:latin typeface="Calisto MT" charset="0"/>
              </a:rPr>
              <a:t> space?</a:t>
            </a:r>
          </a:p>
          <a:p>
            <a:pPr>
              <a:spcBef>
                <a:spcPct val="50000"/>
              </a:spcBef>
            </a:pPr>
            <a:endParaRPr lang="en-US" sz="1800" b="1" dirty="0">
              <a:solidFill>
                <a:schemeClr val="tx2"/>
              </a:solidFill>
              <a:latin typeface="Calisto MT" charset="0"/>
            </a:endParaRP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1566472" y="2223499"/>
            <a:ext cx="350520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Skin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Superficial fascia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FF0000"/>
                </a:solidFill>
              </a:rPr>
              <a:t>Superspinous</a:t>
            </a:r>
            <a:r>
              <a:rPr lang="en-US" dirty="0">
                <a:solidFill>
                  <a:srgbClr val="FF0000"/>
                </a:solidFill>
              </a:rPr>
              <a:t> ligament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FF0000"/>
                </a:solidFill>
              </a:rPr>
              <a:t>Interspinous</a:t>
            </a:r>
            <a:r>
              <a:rPr lang="en-US" dirty="0">
                <a:solidFill>
                  <a:srgbClr val="FF0000"/>
                </a:solidFill>
              </a:rPr>
              <a:t> ligament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FF0000"/>
                </a:solidFill>
              </a:rPr>
              <a:t>Ligamentum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flavum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Epidural space containing fatty </a:t>
            </a:r>
            <a:r>
              <a:rPr lang="en-US" dirty="0" err="1">
                <a:solidFill>
                  <a:srgbClr val="FF0000"/>
                </a:solidFill>
              </a:rPr>
              <a:t>areolar</a:t>
            </a:r>
            <a:r>
              <a:rPr lang="en-US" dirty="0">
                <a:solidFill>
                  <a:srgbClr val="FF0000"/>
                </a:solidFill>
              </a:rPr>
              <a:t> tissue and the internal vertebral venous plexus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Dura mater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FF0000"/>
                </a:solidFill>
              </a:rPr>
              <a:t>Arachnoid</a:t>
            </a:r>
            <a:r>
              <a:rPr lang="en-US" dirty="0">
                <a:solidFill>
                  <a:srgbClr val="FF0000"/>
                </a:solidFill>
              </a:rPr>
              <a:t> mater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FF0000"/>
                </a:solidFill>
              </a:rPr>
              <a:t>Subarachniod</a:t>
            </a:r>
            <a:r>
              <a:rPr lang="en-US" dirty="0">
                <a:solidFill>
                  <a:srgbClr val="FF0000"/>
                </a:solidFill>
              </a:rPr>
              <a:t> space</a:t>
            </a:r>
          </a:p>
        </p:txBody>
      </p:sp>
    </p:spTree>
    <p:extLst>
      <p:ext uri="{BB962C8B-B14F-4D97-AF65-F5344CB8AC3E}">
        <p14:creationId xmlns:p14="http://schemas.microsoft.com/office/powerpoint/2010/main" val="53149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3967" y="186780"/>
            <a:ext cx="7275226" cy="1734459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Invasive/Non-Invasive </a:t>
            </a:r>
            <a:b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Procedure Consents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412" y="2176072"/>
            <a:ext cx="9728616" cy="437463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Date/Time of consent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Indications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Alternative treatment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Risk/Benefits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Documentation that all questions have been answered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Signature of patient or authorized representative before procedure performed &amp; appropriate witness – Date/Time</a:t>
            </a:r>
          </a:p>
        </p:txBody>
      </p:sp>
    </p:spTree>
    <p:extLst>
      <p:ext uri="{BB962C8B-B14F-4D97-AF65-F5344CB8AC3E}">
        <p14:creationId xmlns:p14="http://schemas.microsoft.com/office/powerpoint/2010/main" val="189760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9805" y="651476"/>
            <a:ext cx="3644307" cy="1057404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Test CSF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131" y="1858779"/>
            <a:ext cx="4265603" cy="445208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Appearance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Protein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Sugar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Serology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Cell Count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Bacterial or Fungal Cultures</a:t>
            </a:r>
          </a:p>
        </p:txBody>
      </p:sp>
      <p:pic>
        <p:nvPicPr>
          <p:cNvPr id="22532" name="Picture 4" descr="epidur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3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1"/>
          <a:stretch>
            <a:fillRect/>
          </a:stretch>
        </p:blipFill>
        <p:spPr>
          <a:xfrm>
            <a:off x="5265780" y="1858780"/>
            <a:ext cx="6659816" cy="4452080"/>
          </a:xfrm>
          <a:noFill/>
        </p:spPr>
      </p:pic>
    </p:spTree>
    <p:extLst>
      <p:ext uri="{BB962C8B-B14F-4D97-AF65-F5344CB8AC3E}">
        <p14:creationId xmlns:p14="http://schemas.microsoft.com/office/powerpoint/2010/main" val="12977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8544" y="580670"/>
            <a:ext cx="5409915" cy="1400530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Helpful Hints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332" y="1981200"/>
            <a:ext cx="10148340" cy="4495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4800" dirty="0">
                <a:latin typeface="Calisto MT" charset="0"/>
                <a:ea typeface="ＭＳ Ｐゴシック" charset="0"/>
                <a:cs typeface="ＭＳ Ｐゴシック" charset="0"/>
              </a:rPr>
              <a:t>  What is the most important step before performing a Lumbar Puncture?</a:t>
            </a:r>
          </a:p>
          <a:p>
            <a:pPr eaLnBrk="1" hangingPunct="1">
              <a:buFont typeface="Wingdings" charset="0"/>
              <a:buNone/>
            </a:pPr>
            <a:endParaRPr lang="en-US" sz="4000" u="sng" dirty="0">
              <a:solidFill>
                <a:srgbClr val="CC0000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4000" u="sng" dirty="0">
                <a:solidFill>
                  <a:srgbClr val="FF0000"/>
                </a:solidFill>
                <a:latin typeface="Calisto MT" charset="0"/>
                <a:ea typeface="ＭＳ Ｐゴシック" charset="0"/>
                <a:cs typeface="ＭＳ Ｐゴシック" charset="0"/>
              </a:rPr>
              <a:t>Answer:</a:t>
            </a:r>
            <a:r>
              <a:rPr lang="en-US" sz="4000" dirty="0">
                <a:solidFill>
                  <a:srgbClr val="FF0000"/>
                </a:solidFill>
                <a:latin typeface="Calisto MT" charset="0"/>
                <a:ea typeface="ＭＳ Ｐゴシック" charset="0"/>
                <a:cs typeface="ＭＳ Ｐゴシック" charset="0"/>
              </a:rPr>
              <a:t> Positioning the Patient</a:t>
            </a:r>
          </a:p>
        </p:txBody>
      </p:sp>
    </p:spTree>
    <p:extLst>
      <p:ext uri="{BB962C8B-B14F-4D97-AF65-F5344CB8AC3E}">
        <p14:creationId xmlns:p14="http://schemas.microsoft.com/office/powerpoint/2010/main" val="757260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{C31211C4-BCE4-C840-9089-B5821BF20847}tf10001062</Template>
  <TotalTime>398</TotalTime>
  <Words>379</Words>
  <Application>Microsoft Macintosh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Calisto MT</vt:lpstr>
      <vt:lpstr>Cambria</vt:lpstr>
      <vt:lpstr>Wingdings</vt:lpstr>
      <vt:lpstr>Wingdings 3</vt:lpstr>
      <vt:lpstr>Ion</vt:lpstr>
      <vt:lpstr>CSI 201  Skills Lab 2</vt:lpstr>
      <vt:lpstr>Indications for Lumbar Puncture</vt:lpstr>
      <vt:lpstr>LP Contraindications</vt:lpstr>
      <vt:lpstr>Lumbar Puncture Checklist</vt:lpstr>
      <vt:lpstr>Lumbar Puncture Equipment</vt:lpstr>
      <vt:lpstr>Lumbar Puncture</vt:lpstr>
      <vt:lpstr>Invasive/Non-Invasive  Procedure Consents</vt:lpstr>
      <vt:lpstr>Test CSF</vt:lpstr>
      <vt:lpstr>Helpful Hints</vt:lpstr>
      <vt:lpstr>Culture Tubes</vt:lpstr>
      <vt:lpstr>Complications to LP</vt:lpstr>
      <vt:lpstr>Invasive/Non-Invasive Procedure Note</vt:lpstr>
      <vt:lpstr>Universal Precautions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P Lofaso</dc:creator>
  <cp:lastModifiedBy>Lofaso, Daryl</cp:lastModifiedBy>
  <cp:revision>51</cp:revision>
  <dcterms:created xsi:type="dcterms:W3CDTF">2021-05-12T12:08:03Z</dcterms:created>
  <dcterms:modified xsi:type="dcterms:W3CDTF">2021-07-20T15:25:24Z</dcterms:modified>
</cp:coreProperties>
</file>